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62" r:id="rId5"/>
    <p:sldId id="263" r:id="rId6"/>
    <p:sldId id="261" r:id="rId7"/>
    <p:sldId id="258" r:id="rId8"/>
    <p:sldId id="260" r:id="rId9"/>
    <p:sldId id="264" r:id="rId10"/>
    <p:sldId id="272" r:id="rId11"/>
    <p:sldId id="271" r:id="rId12"/>
    <p:sldId id="267" r:id="rId13"/>
    <p:sldId id="270" r:id="rId14"/>
    <p:sldId id="259" r:id="rId15"/>
    <p:sldId id="265" r:id="rId16"/>
    <p:sldId id="278" r:id="rId17"/>
    <p:sldId id="266" r:id="rId18"/>
    <p:sldId id="280" r:id="rId19"/>
    <p:sldId id="273" r:id="rId20"/>
    <p:sldId id="281" r:id="rId21"/>
    <p:sldId id="268" r:id="rId22"/>
    <p:sldId id="279" r:id="rId23"/>
    <p:sldId id="274" r:id="rId24"/>
    <p:sldId id="275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496B3-A3DF-4208-B27B-08B568135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458E1F-726E-47AD-891E-53A151906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04751-8250-4231-BAF9-981812D2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2EE6C-B23E-4163-923F-754479EB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7943F-29DA-41C9-8124-CEBD774F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622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4686-32FF-41FA-90B5-A7D14977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744BA6-9495-4EB6-BC48-79CE124EE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FE8151-2D2F-4962-AACB-7262FE03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36F4C9-FBD8-41EA-8DA3-F988CE7E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7B4FE-A49A-49DE-8BBD-368D4B34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22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FD52E6-5074-47E4-AEC0-12EC5466C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F04E18-E33A-442B-B1B6-B1A145C6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22CD1-6E67-45AB-BB3E-0265933E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3AC5-EDFE-47D4-9EDC-7E7DF0F5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F4EAC-238B-4365-B172-ADA2C017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B274-66E3-4DB3-B7AD-3D12956F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DE55C-4E05-45F3-B388-6346FFD7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8A894-3F57-49E7-8411-09300A9D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563DF-676D-4ACF-A780-675E2DD9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0A739-4495-4800-898A-53BAEA40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52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3E04E-657D-428C-91DB-ABAA017C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58A6F1-F541-4142-9AF5-CC1BA74A1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B8A09-6CF5-4A26-9C13-0107F990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F19758-FEB4-4E0F-ABBC-FA1BD892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1E6D2-65D7-4C2F-B571-BBD1BEDF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99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00EC1-CAEE-447D-B4A2-D2210F6F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C1B1A0-53AF-4D68-AD8D-C10F5714C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AE55D-E865-4751-A888-325B65E6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EB95D-84FD-4567-8F0F-E35E4008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3BD4DF-485B-41F5-A403-0F4E7E5C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D30F9B-A7C5-46C3-B174-065F3C57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23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2172A-53B0-469B-BA61-BDE0B8E0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6E2FD0-71D8-4B36-924D-CCBCF459E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42B2DD-74E5-4F08-86A1-06991C91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A6E031-1C8C-4A22-B37E-3F48BA4B7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454724-F75B-473F-87C8-FA5D5B6DF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32B3AB-963D-48F7-A555-B9E6F837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CD7908-570A-4992-878C-350274C7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7CEE15-E35D-48F1-8C48-7F9FD967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99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284AB-D134-44D4-A6E0-72C2097C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74D2FF-1D9E-43E4-9C40-B6A1A6D3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CDBCA2-EC1C-439A-B239-F99AA861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B5D866-0BF3-4C80-AE6C-8E2D7C77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52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DD4D28-29C7-44E4-A5F9-18890640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2D5500-0DB3-476D-80F3-111A718C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6E85F7-7C97-446B-B9CC-D876BFF2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95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FC178-7D8D-4AB3-8859-5DF498C4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B219E-831D-40BF-8218-D82FD5DA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EAE68F-4EF6-431E-A4DE-833F5193E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0CF19-3701-4E38-A148-BB9574B8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89358-A621-4F04-8CA8-7C36ABE8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98FD2-535B-46EF-8F2F-B122D83E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095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25090-04DD-4AA3-A5CA-0927DE4B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E3F86-AEF3-4DDB-B1BE-529CBABAA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939241-550F-4E83-95DF-8413340E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BB2464-9E74-4778-A32F-CC8C39B6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147D8-F27B-479D-8A07-D72EC887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2FE774-0E8F-4069-A9FF-6312227A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146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D435BA-E706-4173-BAFF-97758604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E49AAC-E6B4-44CB-AD77-42D7652E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4A34C-19F7-41EB-B080-36AA8AE30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8EF5-3EF0-4CE4-AEC3-B9790213CCF1}" type="datetimeFigureOut">
              <a:rPr lang="es-CL" smtClean="0"/>
              <a:t>16-12-2021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585C6B-E797-4FF8-9AAB-BAACBB0EF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F9A39-5F20-48C0-B77F-9A23CF9AA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0567-21F4-4E97-A72F-4B92C666B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9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75509-AF53-4977-A6F3-FBA46A534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17" y="1640305"/>
            <a:ext cx="10765766" cy="179549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Programa Eficiencia Energética: experiencias comunales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6D2E4-23EA-4D7E-8235-BF87AA7CE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4423"/>
            <a:ext cx="9144000" cy="1117119"/>
          </a:xfrm>
        </p:spPr>
        <p:txBody>
          <a:bodyPr/>
          <a:lstStyle/>
          <a:p>
            <a:r>
              <a:rPr lang="es-ES" b="1" dirty="0" err="1">
                <a:solidFill>
                  <a:srgbClr val="002060"/>
                </a:solidFill>
              </a:rPr>
              <a:t>AChM</a:t>
            </a:r>
            <a:r>
              <a:rPr lang="es-ES" b="1" dirty="0">
                <a:solidFill>
                  <a:srgbClr val="002060"/>
                </a:solidFill>
              </a:rPr>
              <a:t> - SUBDERE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1761B9-AB11-434B-A8FB-6FC984519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027" r="4130" b="5011"/>
          <a:stretch/>
        </p:blipFill>
        <p:spPr>
          <a:xfrm>
            <a:off x="145774" y="4946047"/>
            <a:ext cx="1974573" cy="17954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6F70DA-D14B-4256-8EB9-94D0488E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796" y="5066958"/>
            <a:ext cx="2908430" cy="1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4B2EC4-CAEE-4F5E-8E51-D29AE92B17CB}"/>
              </a:ext>
            </a:extLst>
          </p:cNvPr>
          <p:cNvSpPr txBox="1"/>
          <p:nvPr/>
        </p:nvSpPr>
        <p:spPr>
          <a:xfrm>
            <a:off x="3723861" y="68716"/>
            <a:ext cx="8295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/>
              <a:t>Consumo energía en Chile, año 2018</a:t>
            </a:r>
            <a:endParaRPr lang="es-CL" sz="3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E1EDFDA-BC51-4D86-8992-B4E0F463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4"/>
            <a:ext cx="3723861" cy="6471699"/>
          </a:xfrm>
        </p:spPr>
        <p:txBody>
          <a:bodyPr/>
          <a:lstStyle/>
          <a:p>
            <a:r>
              <a:rPr lang="es-ES" b="1" dirty="0"/>
              <a:t>En Chile: consumo (2</a:t>
            </a:r>
            <a:r>
              <a:rPr lang="es-ES" b="1" baseline="30000" dirty="0"/>
              <a:t>ria</a:t>
            </a:r>
            <a:r>
              <a:rPr lang="es-ES" b="1" dirty="0"/>
              <a:t>)</a:t>
            </a:r>
            <a:endParaRPr lang="es-CL" b="1" baseline="300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A39D525-4BEA-493F-A8A2-981A5E19B59F}"/>
              </a:ext>
            </a:extLst>
          </p:cNvPr>
          <p:cNvGrpSpPr/>
          <p:nvPr/>
        </p:nvGrpSpPr>
        <p:grpSpPr>
          <a:xfrm>
            <a:off x="3988905" y="684269"/>
            <a:ext cx="7779028" cy="6049027"/>
            <a:chOff x="5751444" y="1900002"/>
            <a:chExt cx="5936975" cy="4714025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1883ECC-A404-48E0-BA84-E41285E62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1444" y="1900002"/>
              <a:ext cx="5546555" cy="124408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B6A15DE-5722-4937-A686-753AC0B28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4668" y="5380717"/>
              <a:ext cx="2653751" cy="123331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BCABEFC-E874-4028-B779-30DAABE0D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1444" y="2014332"/>
              <a:ext cx="3260035" cy="445687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6E3CB2D-2ED8-44C1-80D2-6451B0D6C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228" y="2783293"/>
              <a:ext cx="1934815" cy="344556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1B417B0-563C-412D-AFBA-4C2A3C415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11479" y="4755197"/>
              <a:ext cx="2676940" cy="100716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104EB18-E5C5-4A6B-9F8B-7CFC67321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11479" y="5826964"/>
              <a:ext cx="1477617" cy="639569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B72C34E-6C3E-41CA-8E2C-40696D5A9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8829" y="2478917"/>
              <a:ext cx="1451112" cy="343882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F04F26F-6F19-420F-BC8E-F6BCF53ED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5326" y="1910778"/>
              <a:ext cx="2352673" cy="30763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8263F97-63AF-4AD7-A7FD-B2DCE4732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5326" y="2202510"/>
              <a:ext cx="1999836" cy="299819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51441B4-C445-4204-8DF5-D474750529AA}"/>
              </a:ext>
            </a:extLst>
          </p:cNvPr>
          <p:cNvSpPr txBox="1"/>
          <p:nvPr/>
        </p:nvSpPr>
        <p:spPr>
          <a:xfrm>
            <a:off x="845206" y="6370295"/>
            <a:ext cx="60032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b="1" dirty="0"/>
              <a:t>Fuente</a:t>
            </a:r>
            <a:r>
              <a:rPr lang="es-ES" sz="2900" dirty="0"/>
              <a:t>: anuario 2019, CNE (2020)</a:t>
            </a:r>
            <a:endParaRPr lang="es-CL" sz="2900" dirty="0"/>
          </a:p>
        </p:txBody>
      </p:sp>
    </p:spTree>
    <p:extLst>
      <p:ext uri="{BB962C8B-B14F-4D97-AF65-F5344CB8AC3E}">
        <p14:creationId xmlns:p14="http://schemas.microsoft.com/office/powerpoint/2010/main" val="46583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Chile: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4B2EC4-CAEE-4F5E-8E51-D29AE92B17CB}"/>
              </a:ext>
            </a:extLst>
          </p:cNvPr>
          <p:cNvSpPr txBox="1"/>
          <p:nvPr/>
        </p:nvSpPr>
        <p:spPr>
          <a:xfrm>
            <a:off x="838200" y="6334780"/>
            <a:ext cx="829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Fuente</a:t>
            </a:r>
            <a:r>
              <a:rPr lang="es-ES" sz="2800" dirty="0"/>
              <a:t>: PNEE, Ministerio Energía, 2021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082E55-8258-4A2B-B2E5-D4BF5DAEC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77" y="1452527"/>
            <a:ext cx="12154423" cy="45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655461-1BFB-4E36-B43E-135F0C23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701"/>
            <a:ext cx="12192000" cy="685800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FB4A355-7DD2-4582-9B25-C07CB2065338}"/>
              </a:ext>
            </a:extLst>
          </p:cNvPr>
          <p:cNvSpPr txBox="1">
            <a:spLocks/>
          </p:cNvSpPr>
          <p:nvPr/>
        </p:nvSpPr>
        <p:spPr>
          <a:xfrm>
            <a:off x="1083641" y="1747147"/>
            <a:ext cx="10024718" cy="336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solidFill>
                  <a:srgbClr val="002060"/>
                </a:solidFill>
              </a:rPr>
              <a:t>NUESTRO PROYECTO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7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solidFill>
                  <a:srgbClr val="002060"/>
                </a:solidFill>
              </a:rPr>
              <a:t>OBJETIVO: mejora gestión municipal en energía y suministro eléctrico AP</a:t>
            </a:r>
          </a:p>
        </p:txBody>
      </p:sp>
    </p:spTree>
    <p:extLst>
      <p:ext uri="{BB962C8B-B14F-4D97-AF65-F5344CB8AC3E}">
        <p14:creationId xmlns:p14="http://schemas.microsoft.com/office/powerpoint/2010/main" val="175303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1DE497-D09C-4674-B6AD-A3FEDFF2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4667B3E-A9E5-453F-B261-306377F92496}"/>
              </a:ext>
            </a:extLst>
          </p:cNvPr>
          <p:cNvSpPr txBox="1">
            <a:spLocks/>
          </p:cNvSpPr>
          <p:nvPr/>
        </p:nvSpPr>
        <p:spPr>
          <a:xfrm>
            <a:off x="5486400" y="35170"/>
            <a:ext cx="6600092" cy="52988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600" dirty="0">
                <a:solidFill>
                  <a:schemeClr val="bg1"/>
                </a:solidFill>
              </a:rPr>
              <a:t>PASOS PREVIOS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Selección de municipios.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Aplicación de FIGEM.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Presentación del proyecto a municipios.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Reuniones en las comunas.</a:t>
            </a:r>
          </a:p>
        </p:txBody>
      </p:sp>
    </p:spTree>
    <p:extLst>
      <p:ext uri="{BB962C8B-B14F-4D97-AF65-F5344CB8AC3E}">
        <p14:creationId xmlns:p14="http://schemas.microsoft.com/office/powerpoint/2010/main" val="377602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 I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19713-B085-4BAD-A592-BF16924D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Municipios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47F151-CDE7-4A2E-841E-293720686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E6966B-9C92-48D2-ACBB-4A40F06365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04" y="92766"/>
            <a:ext cx="4609479" cy="6409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69EC4F-BE9A-48DC-9E6E-4C5D39739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04" y="203130"/>
            <a:ext cx="4476958" cy="62994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3B0AEC-0630-4D43-B043-F37E8002C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679" y="181802"/>
            <a:ext cx="2119312" cy="8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Etapa II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19713-B085-4BAD-A592-BF16924D3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Municipios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C48EE-7965-4CCB-BA90-35A92A452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BC15DD-F66E-4678-A997-6F9D7D93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" y="44297"/>
            <a:ext cx="4744278" cy="67302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2886C2-E9CC-45EE-9EE4-164B9A7D7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66" y="2851710"/>
            <a:ext cx="2475468" cy="9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1DE497-D09C-4674-B6AD-A3FEDFF2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4667B3E-A9E5-453F-B261-306377F92496}"/>
              </a:ext>
            </a:extLst>
          </p:cNvPr>
          <p:cNvSpPr txBox="1">
            <a:spLocks/>
          </p:cNvSpPr>
          <p:nvPr/>
        </p:nvSpPr>
        <p:spPr>
          <a:xfrm>
            <a:off x="5486400" y="35169"/>
            <a:ext cx="6600092" cy="66174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600" dirty="0">
                <a:solidFill>
                  <a:schemeClr val="bg1"/>
                </a:solidFill>
              </a:rPr>
              <a:t>METODOLOGÍA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Identificación de </a:t>
            </a:r>
            <a:r>
              <a:rPr lang="es-ES" dirty="0" err="1">
                <a:solidFill>
                  <a:schemeClr val="bg1"/>
                </a:solidFill>
              </a:rPr>
              <a:t>Dx</a:t>
            </a:r>
            <a:r>
              <a:rPr lang="es-ES" dirty="0">
                <a:solidFill>
                  <a:schemeClr val="bg1"/>
                </a:solidFill>
              </a:rPr>
              <a:t> asociadas a las comunas analizadas.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Solicitud datos de facturación a las </a:t>
            </a:r>
            <a:r>
              <a:rPr lang="es-ES" dirty="0" err="1">
                <a:solidFill>
                  <a:schemeClr val="bg1"/>
                </a:solidFill>
              </a:rPr>
              <a:t>Dx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Revisar información de catastros de luminarias.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Análisis de datos (muchos):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Etapa I: 4.239.936 / Etapa II: 4.129.451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Categorización de consumo y gasto suministros eléctricos 4 – 5 años.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Simulaciones de facturación.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>
                <a:solidFill>
                  <a:schemeClr val="bg1"/>
                </a:solidFill>
              </a:rPr>
              <a:t>Envío de recomendaciones a municipios.</a:t>
            </a:r>
          </a:p>
        </p:txBody>
      </p:sp>
    </p:spTree>
    <p:extLst>
      <p:ext uri="{BB962C8B-B14F-4D97-AF65-F5344CB8AC3E}">
        <p14:creationId xmlns:p14="http://schemas.microsoft.com/office/powerpoint/2010/main" val="87907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7F6B5D-1957-45C0-AC1C-F3069DE2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737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19713-B085-4BAD-A592-BF16924D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99" y="174625"/>
            <a:ext cx="10035931" cy="3037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>
                <a:solidFill>
                  <a:schemeClr val="bg1"/>
                </a:solidFill>
              </a:rPr>
              <a:t>RESULTADOS ETAPA I (18)</a:t>
            </a:r>
          </a:p>
          <a:p>
            <a:pPr marL="0" indent="0">
              <a:buNone/>
            </a:pPr>
            <a:endParaRPr lang="es-E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4000" dirty="0">
                <a:solidFill>
                  <a:schemeClr val="bg1"/>
                </a:solidFill>
              </a:rPr>
              <a:t>Para 15 municipios, M$279, cambio de tarifa</a:t>
            </a:r>
          </a:p>
          <a:p>
            <a:pPr marL="0" indent="0">
              <a:buNone/>
            </a:pPr>
            <a:r>
              <a:rPr lang="es-ES" sz="4000" dirty="0">
                <a:solidFill>
                  <a:schemeClr val="bg1"/>
                </a:solidFill>
              </a:rPr>
              <a:t>Para 6 municipios, M$875*, cambio a LED</a:t>
            </a:r>
          </a:p>
        </p:txBody>
      </p:sp>
    </p:spTree>
    <p:extLst>
      <p:ext uri="{BB962C8B-B14F-4D97-AF65-F5344CB8AC3E}">
        <p14:creationId xmlns:p14="http://schemas.microsoft.com/office/powerpoint/2010/main" val="283826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7F6B5D-1957-45C0-AC1C-F3069DE2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2000" cy="68737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304F2E-17A5-4203-A158-8412C286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692" y="514351"/>
            <a:ext cx="8704830" cy="58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69717D-E01D-4B2F-83F4-28E61270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FB4A355-7DD2-4582-9B25-C07CB2065338}"/>
              </a:ext>
            </a:extLst>
          </p:cNvPr>
          <p:cNvSpPr txBox="1">
            <a:spLocks/>
          </p:cNvSpPr>
          <p:nvPr/>
        </p:nvSpPr>
        <p:spPr>
          <a:xfrm>
            <a:off x="5698435" y="174625"/>
            <a:ext cx="6493565" cy="5735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000" dirty="0">
                <a:solidFill>
                  <a:schemeClr val="bg1"/>
                </a:solidFill>
              </a:rPr>
              <a:t>RESULTADOS ETAPA II (16)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000" dirty="0">
                <a:solidFill>
                  <a:schemeClr val="bg1"/>
                </a:solidFill>
              </a:rPr>
              <a:t>Para 12 municipios, M$222, cambio de tarifa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000" dirty="0">
                <a:solidFill>
                  <a:schemeClr val="bg1"/>
                </a:solidFill>
              </a:rPr>
              <a:t>Para 13 municipios, M$571*, cambio a LED</a:t>
            </a:r>
          </a:p>
        </p:txBody>
      </p:sp>
    </p:spTree>
    <p:extLst>
      <p:ext uri="{BB962C8B-B14F-4D97-AF65-F5344CB8AC3E}">
        <p14:creationId xmlns:p14="http://schemas.microsoft.com/office/powerpoint/2010/main" val="190471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75509-AF53-4977-A6F3-FBA46A534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77" y="458077"/>
            <a:ext cx="10765766" cy="467051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2060"/>
                </a:solidFill>
              </a:rPr>
              <a:t>Estudio para la Elaboración de un Plan de Acción Técnico</a:t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>Comercial para el Mejoramiento de la Gestión Municipal vía Eficiencia</a:t>
            </a:r>
            <a:br>
              <a:rPr lang="es-ES" dirty="0">
                <a:solidFill>
                  <a:srgbClr val="002060"/>
                </a:solidFill>
              </a:rPr>
            </a:br>
            <a:r>
              <a:rPr lang="es-ES" dirty="0">
                <a:solidFill>
                  <a:srgbClr val="002060"/>
                </a:solidFill>
              </a:rPr>
              <a:t>Energética en Municipalidades, etapas I y II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6D2E4-23EA-4D7E-8235-BF87AA7CE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4423"/>
            <a:ext cx="9144000" cy="1117119"/>
          </a:xfrm>
        </p:spPr>
        <p:txBody>
          <a:bodyPr/>
          <a:lstStyle/>
          <a:p>
            <a:r>
              <a:rPr lang="es-ES" b="1" dirty="0" err="1">
                <a:solidFill>
                  <a:srgbClr val="002060"/>
                </a:solidFill>
              </a:rPr>
              <a:t>AChM</a:t>
            </a:r>
            <a:r>
              <a:rPr lang="es-ES" b="1" dirty="0">
                <a:solidFill>
                  <a:srgbClr val="002060"/>
                </a:solidFill>
              </a:rPr>
              <a:t> - SUBDERE</a:t>
            </a:r>
          </a:p>
          <a:p>
            <a:r>
              <a:rPr lang="es-ES" b="1" dirty="0">
                <a:solidFill>
                  <a:srgbClr val="002060"/>
                </a:solidFill>
              </a:rPr>
              <a:t>Aspectos destacados</a:t>
            </a:r>
            <a:endParaRPr lang="es-CL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1761B9-AB11-434B-A8FB-6FC984519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027" r="4130" b="5011"/>
          <a:stretch/>
        </p:blipFill>
        <p:spPr>
          <a:xfrm>
            <a:off x="145774" y="4946047"/>
            <a:ext cx="1974573" cy="17954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6F70DA-D14B-4256-8EB9-94D0488E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796" y="5066958"/>
            <a:ext cx="2908430" cy="1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69717D-E01D-4B2F-83F4-28E61270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AC043A5-0D0E-4332-9A2F-E9A915AE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73" y="885826"/>
            <a:ext cx="8360076" cy="55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495A99-FAE1-43E4-9610-97B5CE95D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02A0B8-1B9C-4E62-A0F2-C8EB43281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47" y="298026"/>
            <a:ext cx="4810540" cy="51221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6" y="205235"/>
            <a:ext cx="10515600" cy="1325563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Resultados intangibles</a:t>
            </a:r>
            <a:endParaRPr lang="es-CL" sz="48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19713-B085-4BAD-A592-BF16924D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4" y="1306340"/>
            <a:ext cx="6185454" cy="4365591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Conocimiento directo sobre información disponible en municipios.</a:t>
            </a:r>
          </a:p>
          <a:p>
            <a:r>
              <a:rPr lang="es-ES" dirty="0">
                <a:solidFill>
                  <a:schemeClr val="bg1"/>
                </a:solidFill>
              </a:rPr>
              <a:t>Seguimiento a mejores prácticas: diseño nuevas ordenanzas.</a:t>
            </a:r>
          </a:p>
          <a:p>
            <a:r>
              <a:rPr lang="es-ES" dirty="0">
                <a:solidFill>
                  <a:schemeClr val="bg1"/>
                </a:solidFill>
              </a:rPr>
              <a:t>Conocimiento de las personas.</a:t>
            </a:r>
          </a:p>
          <a:p>
            <a:r>
              <a:rPr lang="es-ES" dirty="0">
                <a:solidFill>
                  <a:schemeClr val="bg1"/>
                </a:solidFill>
              </a:rPr>
              <a:t>Acciones concretas con las </a:t>
            </a:r>
            <a:r>
              <a:rPr lang="es-ES" dirty="0" err="1">
                <a:solidFill>
                  <a:schemeClr val="bg1"/>
                </a:solidFill>
              </a:rPr>
              <a:t>Dx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Oficina técnica de apoyo a municipios en temas específicos.</a:t>
            </a:r>
          </a:p>
          <a:p>
            <a:r>
              <a:rPr lang="es-ES" dirty="0">
                <a:solidFill>
                  <a:schemeClr val="bg1"/>
                </a:solidFill>
              </a:rPr>
              <a:t>¡¡¡Propuestas de ahorros!!! 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37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B82ED4-F214-4922-B0BB-2A26877C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2626E3D-020D-4A85-BBBA-8E722D693F0A}"/>
              </a:ext>
            </a:extLst>
          </p:cNvPr>
          <p:cNvSpPr txBox="1">
            <a:spLocks/>
          </p:cNvSpPr>
          <p:nvPr/>
        </p:nvSpPr>
        <p:spPr>
          <a:xfrm>
            <a:off x="4866863" y="1306340"/>
            <a:ext cx="6185454" cy="4776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Trabajo “en” terreno entrega mejor información.</a:t>
            </a:r>
          </a:p>
          <a:p>
            <a:r>
              <a:rPr lang="es-ES" dirty="0">
                <a:solidFill>
                  <a:schemeClr val="bg1"/>
                </a:solidFill>
              </a:rPr>
              <a:t>Datos de las </a:t>
            </a:r>
            <a:r>
              <a:rPr lang="es-ES" dirty="0" err="1">
                <a:solidFill>
                  <a:schemeClr val="bg1"/>
                </a:solidFill>
              </a:rPr>
              <a:t>Dx</a:t>
            </a:r>
            <a:r>
              <a:rPr lang="es-ES" dirty="0">
                <a:solidFill>
                  <a:schemeClr val="bg1"/>
                </a:solidFill>
              </a:rPr>
              <a:t> tienen errores importantes, pero es buena base.</a:t>
            </a:r>
          </a:p>
          <a:p>
            <a:r>
              <a:rPr lang="es-ES" dirty="0">
                <a:solidFill>
                  <a:schemeClr val="bg1"/>
                </a:solidFill>
              </a:rPr>
              <a:t>Proceso de cambio y comunicaciones con las </a:t>
            </a:r>
            <a:r>
              <a:rPr lang="es-ES" dirty="0" err="1">
                <a:solidFill>
                  <a:schemeClr val="bg1"/>
                </a:solidFill>
              </a:rPr>
              <a:t>Dx</a:t>
            </a:r>
            <a:r>
              <a:rPr lang="es-ES" dirty="0">
                <a:solidFill>
                  <a:schemeClr val="bg1"/>
                </a:solidFill>
              </a:rPr>
              <a:t> debe ser acompañado.</a:t>
            </a:r>
          </a:p>
          <a:p>
            <a:r>
              <a:rPr lang="es-ES" dirty="0">
                <a:solidFill>
                  <a:schemeClr val="bg1"/>
                </a:solidFill>
              </a:rPr>
              <a:t>Se requiere un mayor manejo de datos en los municipios.</a:t>
            </a:r>
          </a:p>
          <a:p>
            <a:r>
              <a:rPr lang="es-ES" dirty="0">
                <a:solidFill>
                  <a:schemeClr val="bg1"/>
                </a:solidFill>
              </a:rPr>
              <a:t>Falta capacitación en reglamentación eléctrica y energética.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F77E29F-0A3D-40B5-A56C-78704CE08821}"/>
              </a:ext>
            </a:extLst>
          </p:cNvPr>
          <p:cNvSpPr txBox="1">
            <a:spLocks/>
          </p:cNvSpPr>
          <p:nvPr/>
        </p:nvSpPr>
        <p:spPr>
          <a:xfrm>
            <a:off x="453886" y="20523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</a:rPr>
              <a:t>Experiencias</a:t>
            </a:r>
            <a:endParaRPr lang="es-C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655461-1BFB-4E36-B43E-135F0C23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701"/>
            <a:ext cx="12192000" cy="685800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FB4A355-7DD2-4582-9B25-C07CB2065338}"/>
              </a:ext>
            </a:extLst>
          </p:cNvPr>
          <p:cNvSpPr txBox="1">
            <a:spLocks/>
          </p:cNvSpPr>
          <p:nvPr/>
        </p:nvSpPr>
        <p:spPr>
          <a:xfrm>
            <a:off x="145774" y="980661"/>
            <a:ext cx="12046226" cy="512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4800" b="1" dirty="0">
                <a:solidFill>
                  <a:srgbClr val="002060"/>
                </a:solidFill>
              </a:rPr>
              <a:t>LÍNEAS DE ACCIÓN FUTURAS: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700" b="1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800" dirty="0">
                <a:solidFill>
                  <a:srgbClr val="002060"/>
                </a:solidFill>
              </a:rPr>
              <a:t>Mejora gestión municipal en calefacción y agua caliente.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800" dirty="0">
                <a:solidFill>
                  <a:srgbClr val="002060"/>
                </a:solidFill>
              </a:rPr>
              <a:t>Apoyo en cumplimiento Ley de Eficiencia Energética.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800" dirty="0">
                <a:solidFill>
                  <a:srgbClr val="002060"/>
                </a:solidFill>
              </a:rPr>
              <a:t>Sistemas de gestión de energía.</a:t>
            </a:r>
          </a:p>
        </p:txBody>
      </p:sp>
    </p:spTree>
    <p:extLst>
      <p:ext uri="{BB962C8B-B14F-4D97-AF65-F5344CB8AC3E}">
        <p14:creationId xmlns:p14="http://schemas.microsoft.com/office/powerpoint/2010/main" val="323146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EB9CD5-726A-4DB2-9BF9-14083BC00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F03AE57-D118-4943-BEBA-379D77BD413F}"/>
              </a:ext>
            </a:extLst>
          </p:cNvPr>
          <p:cNvSpPr txBox="1">
            <a:spLocks/>
          </p:cNvSpPr>
          <p:nvPr/>
        </p:nvSpPr>
        <p:spPr>
          <a:xfrm>
            <a:off x="215347" y="155695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</a:rPr>
              <a:t>Gracias!</a:t>
            </a:r>
            <a:endParaRPr lang="es-CL" sz="48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DF71B2-FC55-4000-BCDF-AC854F810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027" r="4130" b="5011"/>
          <a:stretch/>
        </p:blipFill>
        <p:spPr>
          <a:xfrm>
            <a:off x="145774" y="4946047"/>
            <a:ext cx="1974573" cy="17954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952BF1-4FFD-43CD-835F-00078C4A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796" y="5066958"/>
            <a:ext cx="2908430" cy="1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25DF9-057B-4BFF-86F1-ED1189AB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Presentación y motivación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C52D9-1F75-438E-83E5-A356BBB8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rgbClr val="002060"/>
                </a:solidFill>
              </a:rPr>
              <a:t>Fernando Maureira Merino</a:t>
            </a:r>
          </a:p>
          <a:p>
            <a:pPr marL="0" indent="0">
              <a:buNone/>
            </a:pPr>
            <a:endParaRPr lang="es-CL" sz="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</a:rPr>
              <a:t>Jefe Área Regulatoria Proyecto MGEE</a:t>
            </a:r>
          </a:p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</a:rPr>
              <a:t>Ingeniero Ejecución Electricista - USM</a:t>
            </a:r>
          </a:p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</a:rPr>
              <a:t>Ingeniero Civil Industrial - USM</a:t>
            </a:r>
          </a:p>
          <a:p>
            <a:pPr marL="0" indent="0">
              <a:buNone/>
            </a:pPr>
            <a:r>
              <a:rPr lang="es-CL" dirty="0">
                <a:solidFill>
                  <a:srgbClr val="002060"/>
                </a:solidFill>
              </a:rPr>
              <a:t>Magíster Ingeniería Energía - PUC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B25FB7-35ED-426B-BFB0-A7522E397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027" r="4130" b="5011"/>
          <a:stretch/>
        </p:blipFill>
        <p:spPr>
          <a:xfrm>
            <a:off x="145774" y="4946047"/>
            <a:ext cx="1974573" cy="17954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CBC745-F1C9-4A6B-8C85-9A5A82812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7796" y="5066958"/>
            <a:ext cx="2908430" cy="15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6C14D9-C46D-49C9-A486-DA5F737A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5"/>
            <a:ext cx="12192000" cy="68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E02A15-3BC0-4E62-866A-0C0B8E1D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D561CE-78D5-43DD-A90F-B96A88D8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46F5DA-7C9E-46EA-8690-89D567A73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227" y="0"/>
            <a:ext cx="106327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555631" cy="6858000"/>
          </a:xfrm>
        </p:spPr>
        <p:txBody>
          <a:bodyPr/>
          <a:lstStyle/>
          <a:p>
            <a:r>
              <a:rPr lang="es-ES" dirty="0"/>
              <a:t>Eficiencia energética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0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C47AC6-D6CA-4AD5-8FF6-4C4145D27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679" y="0"/>
            <a:ext cx="1017832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92215" cy="6858000"/>
          </a:xfrm>
        </p:spPr>
        <p:txBody>
          <a:bodyPr/>
          <a:lstStyle/>
          <a:p>
            <a:r>
              <a:rPr lang="es-ES" dirty="0"/>
              <a:t>Energías limpias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494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43DF32-C9AA-4EB1-9BCF-FE148447F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13" y="2001077"/>
            <a:ext cx="11342587" cy="48569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4B2EC4-CAEE-4F5E-8E51-D29AE92B17CB}"/>
              </a:ext>
            </a:extLst>
          </p:cNvPr>
          <p:cNvSpPr txBox="1"/>
          <p:nvPr/>
        </p:nvSpPr>
        <p:spPr>
          <a:xfrm>
            <a:off x="3723861" y="1334177"/>
            <a:ext cx="8295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/>
              <a:t>Matriz energética primaria en Chile, año 2019</a:t>
            </a:r>
            <a:endParaRPr lang="es-CL" sz="3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9414C-C5B5-4958-803D-860B49B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4"/>
            <a:ext cx="3723861" cy="6471699"/>
          </a:xfrm>
        </p:spPr>
        <p:txBody>
          <a:bodyPr/>
          <a:lstStyle/>
          <a:p>
            <a:r>
              <a:rPr lang="es-ES" b="1" dirty="0"/>
              <a:t>En Chile: energía 1</a:t>
            </a:r>
            <a:r>
              <a:rPr lang="es-ES" b="1" baseline="30000" dirty="0"/>
              <a:t>ria</a:t>
            </a:r>
            <a:endParaRPr lang="es-CL" b="1" baseline="30000" dirty="0"/>
          </a:p>
        </p:txBody>
      </p:sp>
    </p:spTree>
    <p:extLst>
      <p:ext uri="{BB962C8B-B14F-4D97-AF65-F5344CB8AC3E}">
        <p14:creationId xmlns:p14="http://schemas.microsoft.com/office/powerpoint/2010/main" val="2208337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408</Words>
  <Application>Microsoft Office PowerPoint</Application>
  <PresentationFormat>Panorámica</PresentationFormat>
  <Paragraphs>71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Programa Eficiencia Energética: experiencias comunales</vt:lpstr>
      <vt:lpstr>Estudio para la Elaboración de un Plan de Acción Técnico Comercial para el Mejoramiento de la Gestión Municipal vía Eficiencia Energética en Municipalidades, etapas I y II</vt:lpstr>
      <vt:lpstr>Presentación y motivación</vt:lpstr>
      <vt:lpstr>Presentación de PowerPoint</vt:lpstr>
      <vt:lpstr>Presentación de PowerPoint</vt:lpstr>
      <vt:lpstr>Presentación de PowerPoint</vt:lpstr>
      <vt:lpstr>Eficiencia energética</vt:lpstr>
      <vt:lpstr>Energías limpias</vt:lpstr>
      <vt:lpstr>En Chile: energía 1ria</vt:lpstr>
      <vt:lpstr>En Chile: consumo (2ria)</vt:lpstr>
      <vt:lpstr>En Chile:</vt:lpstr>
      <vt:lpstr>Presentación de PowerPoint</vt:lpstr>
      <vt:lpstr>Presentación de PowerPoint</vt:lpstr>
      <vt:lpstr>Etapa I</vt:lpstr>
      <vt:lpstr>Etapa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intangibles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para la Elaboración de un Plan de Acción Técnico Comercial para el Mejoramiento de la Gestión Municipal vía Eficiencia Energética en Municipalidades, etapas I y II</dc:title>
  <dc:creator>Lenovo</dc:creator>
  <cp:lastModifiedBy>Lenovo</cp:lastModifiedBy>
  <cp:revision>19</cp:revision>
  <dcterms:created xsi:type="dcterms:W3CDTF">2021-12-05T13:14:10Z</dcterms:created>
  <dcterms:modified xsi:type="dcterms:W3CDTF">2021-12-16T13:01:02Z</dcterms:modified>
</cp:coreProperties>
</file>